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65" r:id="rId2"/>
    <p:sldId id="261" r:id="rId3"/>
    <p:sldId id="286" r:id="rId4"/>
    <p:sldId id="268" r:id="rId5"/>
    <p:sldId id="263" r:id="rId6"/>
    <p:sldId id="280" r:id="rId7"/>
    <p:sldId id="299" r:id="rId8"/>
    <p:sldId id="289" r:id="rId9"/>
    <p:sldId id="290" r:id="rId10"/>
    <p:sldId id="264" r:id="rId11"/>
    <p:sldId id="281" r:id="rId12"/>
    <p:sldId id="271" r:id="rId13"/>
    <p:sldId id="272" r:id="rId14"/>
    <p:sldId id="282" r:id="rId15"/>
    <p:sldId id="273" r:id="rId16"/>
    <p:sldId id="295" r:id="rId17"/>
    <p:sldId id="293" r:id="rId18"/>
    <p:sldId id="274" r:id="rId19"/>
    <p:sldId id="275" r:id="rId20"/>
    <p:sldId id="297" r:id="rId21"/>
    <p:sldId id="284" r:id="rId22"/>
    <p:sldId id="298" r:id="rId23"/>
    <p:sldId id="294" r:id="rId24"/>
    <p:sldId id="277" r:id="rId25"/>
    <p:sldId id="278" r:id="rId26"/>
    <p:sldId id="27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F7D0"/>
    <a:srgbClr val="A5D0F0"/>
    <a:srgbClr val="DBAC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6512" autoAdjust="0"/>
  </p:normalViewPr>
  <p:slideViewPr>
    <p:cSldViewPr snapToGrid="0">
      <p:cViewPr varScale="1">
        <p:scale>
          <a:sx n="98" d="100"/>
          <a:sy n="98" d="100"/>
        </p:scale>
        <p:origin x="125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135451-FEC4-4B81-8AC4-7F3ECC632506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44EB8-2FFB-42D0-9808-642C836B2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98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44EB8-2FFB-42D0-9808-642C836B2C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9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get philosophical, you can interpret what each of these operations is</a:t>
            </a:r>
          </a:p>
          <a:p>
            <a:r>
              <a:rPr lang="en-US" dirty="0"/>
              <a:t>meant to do. For instance, you can say that multiplying </a:t>
            </a:r>
            <a:r>
              <a:rPr lang="en-US" dirty="0" err="1"/>
              <a:t>c_t</a:t>
            </a:r>
            <a:r>
              <a:rPr lang="en-US" dirty="0"/>
              <a:t> and </a:t>
            </a:r>
            <a:r>
              <a:rPr lang="en-US" dirty="0" err="1"/>
              <a:t>f_t</a:t>
            </a:r>
            <a:r>
              <a:rPr lang="en-US" dirty="0"/>
              <a:t> is a way to deliberately</a:t>
            </a:r>
          </a:p>
          <a:p>
            <a:r>
              <a:rPr lang="en-US" dirty="0"/>
              <a:t>forget irrelevant information in the carry dataflow. Meanwhile, </a:t>
            </a:r>
            <a:r>
              <a:rPr lang="en-US" dirty="0" err="1"/>
              <a:t>i_t</a:t>
            </a:r>
            <a:r>
              <a:rPr lang="en-US" dirty="0"/>
              <a:t> and </a:t>
            </a:r>
            <a:r>
              <a:rPr lang="en-US" dirty="0" err="1"/>
              <a:t>k_t</a:t>
            </a:r>
            <a:r>
              <a:rPr lang="en-US" dirty="0"/>
              <a:t> provide</a:t>
            </a:r>
          </a:p>
          <a:p>
            <a:r>
              <a:rPr lang="en-US" dirty="0"/>
              <a:t>information about the present, updating the carry track with new information.</a:t>
            </a:r>
          </a:p>
          <a:p>
            <a:r>
              <a:rPr lang="en-US" dirty="0"/>
              <a:t>But at the end of the day, these interpretations don’t mean much, because what these</a:t>
            </a:r>
          </a:p>
          <a:p>
            <a:r>
              <a:rPr lang="en-US" dirty="0"/>
              <a:t>operations actually do is determined by the contents of the weights parameterizing</a:t>
            </a:r>
          </a:p>
          <a:p>
            <a:r>
              <a:rPr lang="en-US" dirty="0"/>
              <a:t>them; and the weights are learned in an end-to-end fashion, starting over with each</a:t>
            </a:r>
          </a:p>
          <a:p>
            <a:r>
              <a:rPr lang="en-US" dirty="0"/>
              <a:t>training round, making it impossible to credit this or that operation with a specific</a:t>
            </a:r>
          </a:p>
          <a:p>
            <a:r>
              <a:rPr lang="en-US" dirty="0"/>
              <a:t>purpose. The specification of an RNN cell (as just described) determines your hypothesis</a:t>
            </a:r>
          </a:p>
          <a:p>
            <a:r>
              <a:rPr lang="en-US" dirty="0"/>
              <a:t>space—the space in which you’ll search for a good model configuration during</a:t>
            </a:r>
          </a:p>
          <a:p>
            <a:r>
              <a:rPr lang="en-US" dirty="0"/>
              <a:t>training—but it doesn’t determine what the cell does; that is up to the cell weights.</a:t>
            </a:r>
          </a:p>
          <a:p>
            <a:r>
              <a:rPr lang="en-US" dirty="0"/>
              <a:t>The same cell with different weights can be doing very different things. So the combination</a:t>
            </a:r>
          </a:p>
          <a:p>
            <a:r>
              <a:rPr lang="en-US" dirty="0"/>
              <a:t>of operations making up an RNN cell is better interpreted as a set of constraints</a:t>
            </a:r>
          </a:p>
          <a:p>
            <a:r>
              <a:rPr lang="en-US" dirty="0"/>
              <a:t>on your search, not as a design in an engineering sense.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F44EB8-2FFB-42D0-9808-642C836B2C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77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30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1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99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7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39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98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86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25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6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89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AF3CE-7BA5-4A76-8772-8592B8EFDD65}" type="datetimeFigureOut">
              <a:rPr lang="en-US" smtClean="0"/>
              <a:t>4/20/2019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020AB-FA87-43BB-BE1A-93B555C7E9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scoco.org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50" dirty="0"/>
              <a:t>Recurrent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11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71488" y="511971"/>
            <a:ext cx="9148762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The big limitation of Recurrent neural networks (RNN)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083000"/>
            <a:ext cx="8367712" cy="1757363"/>
          </a:xfrm>
        </p:spPr>
        <p:txBody>
          <a:bodyPr>
            <a:normAutofit fontScale="55000" lnSpcReduction="20000"/>
          </a:bodyPr>
          <a:lstStyle/>
          <a:p>
            <a:r>
              <a:rPr lang="en-NZ" dirty="0"/>
              <a:t>RNNs are great… in theory</a:t>
            </a:r>
          </a:p>
          <a:p>
            <a:r>
              <a:rPr lang="en-NZ" dirty="0"/>
              <a:t>In practice, they often fail to deliver</a:t>
            </a:r>
          </a:p>
          <a:p>
            <a:r>
              <a:rPr lang="en-NZ" dirty="0"/>
              <a:t>This is because to compute the parameter updates of a recurrent network we need to back propagate derivatives through time</a:t>
            </a:r>
          </a:p>
          <a:p>
            <a:r>
              <a:rPr lang="en-NZ" dirty="0"/>
              <a:t>All these derivatives are going to be applied to the same parameters</a:t>
            </a:r>
          </a:p>
          <a:p>
            <a:r>
              <a:rPr lang="en-NZ" dirty="0"/>
              <a:t>That’s a lot of correlated updates which is bad for SGD since it is numerically unstable (underflow or overflow problems)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485" y="4417220"/>
            <a:ext cx="4023717" cy="211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481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178" y="116325"/>
            <a:ext cx="4524477" cy="40896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Vanishing gradients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4500" y="719847"/>
            <a:ext cx="5259377" cy="4355607"/>
          </a:xfrm>
        </p:spPr>
        <p:txBody>
          <a:bodyPr>
            <a:normAutofit/>
          </a:bodyPr>
          <a:lstStyle/>
          <a:p>
            <a:r>
              <a:rPr lang="en-US" sz="1350" dirty="0"/>
              <a:t>Backpropagation, the master algorithm used to train deep neural networks, works by propagating a feedback signal from the output loss down to earlier layers. </a:t>
            </a:r>
          </a:p>
          <a:p>
            <a:r>
              <a:rPr lang="en-US" sz="1350" dirty="0"/>
              <a:t>If this feedback signal has to be propagated through a deep stack of layers, the signal may become tenuous or even be lost entirely, rendering the network  untrainable. </a:t>
            </a:r>
          </a:p>
          <a:p>
            <a:r>
              <a:rPr lang="en-US" sz="1350" dirty="0"/>
              <a:t>This issue is known as vanishing gradients .</a:t>
            </a:r>
          </a:p>
          <a:p>
            <a:r>
              <a:rPr lang="en-NZ" sz="1400" dirty="0"/>
              <a:t>Vanishing gradients make your model only remember recent events and forget the more distant past</a:t>
            </a:r>
          </a:p>
          <a:p>
            <a:r>
              <a:rPr lang="en-NZ" sz="1400" dirty="0"/>
              <a:t>But in some sequences, what happened in the distant past is very relevant to understand the present time point</a:t>
            </a:r>
            <a:endParaRPr lang="en-US" sz="1400" dirty="0"/>
          </a:p>
          <a:p>
            <a:endParaRPr lang="en-US" sz="13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93" t="31705" r="3713" b="5635"/>
          <a:stretch/>
        </p:blipFill>
        <p:spPr>
          <a:xfrm>
            <a:off x="524178" y="4390901"/>
            <a:ext cx="8102822" cy="23507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9244" r="4224"/>
          <a:stretch/>
        </p:blipFill>
        <p:spPr>
          <a:xfrm>
            <a:off x="5966001" y="934425"/>
            <a:ext cx="2735875" cy="3219286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CEA16F8B-F860-4CD0-AF8C-E83FCF71F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834" y="0"/>
            <a:ext cx="2913499" cy="1744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489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5372100" cy="1325563"/>
          </a:xfrm>
        </p:spPr>
        <p:txBody>
          <a:bodyPr>
            <a:normAutofit/>
          </a:bodyPr>
          <a:lstStyle/>
          <a:p>
            <a:r>
              <a:rPr lang="en-NZ" sz="2800" dirty="0"/>
              <a:t>How to address vanishing gradients: LSTM (long short-term memory)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2057401"/>
            <a:ext cx="8791575" cy="1200150"/>
          </a:xfrm>
        </p:spPr>
        <p:txBody>
          <a:bodyPr>
            <a:normAutofit fontScale="92500"/>
          </a:bodyPr>
          <a:lstStyle/>
          <a:p>
            <a:r>
              <a:rPr lang="en-NZ" dirty="0"/>
              <a:t>An LSTM substitutes a traditional neural net with an LSTM cell</a:t>
            </a:r>
          </a:p>
          <a:p>
            <a:r>
              <a:rPr lang="en-NZ" dirty="0"/>
              <a:t>This greatly reduces the vanishing gradient problem</a:t>
            </a:r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810000"/>
            <a:ext cx="3358661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49" y="3964146"/>
            <a:ext cx="2771775" cy="2417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773" y="85726"/>
            <a:ext cx="1043564" cy="13508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47529" y="1427104"/>
            <a:ext cx="1454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Jürgen </a:t>
            </a:r>
            <a:r>
              <a:rPr lang="en-US" sz="1200" dirty="0" err="1"/>
              <a:t>Schmidhuber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8445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LSTM are a simple model of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6" y="1980884"/>
            <a:ext cx="8543924" cy="971550"/>
          </a:xfrm>
        </p:spPr>
        <p:txBody>
          <a:bodyPr/>
          <a:lstStyle/>
          <a:p>
            <a:r>
              <a:rPr lang="en-NZ" dirty="0"/>
              <a:t>Here is one way of writing that idea as a computational diagram of gates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1" y="3188239"/>
            <a:ext cx="3280043" cy="2496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351" y="4057651"/>
            <a:ext cx="414338" cy="37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28279" y="4108459"/>
            <a:ext cx="239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Memory: matrix of values</a:t>
            </a:r>
            <a:endParaRPr lang="en-US" sz="135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1" y="4480733"/>
            <a:ext cx="300038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550696" y="4546758"/>
            <a:ext cx="239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Inputs coming into the memory</a:t>
            </a:r>
            <a:endParaRPr lang="en-US" sz="1350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374" y="4907880"/>
            <a:ext cx="4572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64995" y="5019412"/>
            <a:ext cx="239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Gate</a:t>
            </a:r>
            <a:endParaRPr lang="en-US" sz="1350" dirty="0"/>
          </a:p>
        </p:txBody>
      </p:sp>
      <p:sp>
        <p:nvSpPr>
          <p:cNvPr id="12" name="TextBox 11"/>
          <p:cNvSpPr txBox="1"/>
          <p:nvPr/>
        </p:nvSpPr>
        <p:spPr>
          <a:xfrm>
            <a:off x="5664995" y="5609451"/>
            <a:ext cx="23931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Outputs coming out of memory</a:t>
            </a:r>
            <a:endParaRPr lang="en-US" sz="1350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524" y="5443537"/>
            <a:ext cx="400050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81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383904"/>
          </a:xfrm>
        </p:spPr>
        <p:txBody>
          <a:bodyPr>
            <a:normAutofit fontScale="90000"/>
          </a:bodyPr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" y="1050587"/>
            <a:ext cx="8648700" cy="274769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LSTMs add a way to carry information across many timesteps. </a:t>
            </a:r>
          </a:p>
          <a:p>
            <a:r>
              <a:rPr lang="en-US" dirty="0"/>
              <a:t>the LSTM similar to an RNN cell, except that its state is split in two vectors: </a:t>
            </a:r>
            <a:r>
              <a:rPr lang="en-US" b="1" dirty="0"/>
              <a:t>f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and </a:t>
            </a:r>
            <a:r>
              <a:rPr lang="en-US" b="1" dirty="0"/>
              <a:t>c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can think of </a:t>
            </a:r>
            <a:r>
              <a:rPr lang="en-US" b="1" dirty="0"/>
              <a:t>f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as the short-term state and </a:t>
            </a:r>
            <a:r>
              <a:rPr lang="en-US" b="1" dirty="0"/>
              <a:t>c</a:t>
            </a:r>
            <a:r>
              <a:rPr lang="en-US" dirty="0"/>
              <a:t>(</a:t>
            </a:r>
            <a:r>
              <a:rPr lang="en-US" i="1" dirty="0"/>
              <a:t>t</a:t>
            </a:r>
            <a:r>
              <a:rPr lang="en-US" dirty="0"/>
              <a:t>) as the long-term state</a:t>
            </a:r>
          </a:p>
          <a:p>
            <a:r>
              <a:rPr lang="en-US" dirty="0"/>
              <a:t>The key idea is that the network can learn what to store in the long-term state, what to throw away, and what to read from it. </a:t>
            </a:r>
          </a:p>
          <a:p>
            <a:r>
              <a:rPr lang="en-US" dirty="0"/>
              <a:t>As the long-term state c(t–1) traverses the network from left to right, it first goes through a forget gate, dropping some memories, and then it adds some new memories via the addition operation (which adds the memories that were selected by an input gate)</a:t>
            </a:r>
          </a:p>
          <a:p>
            <a:r>
              <a:rPr lang="en-US" dirty="0"/>
              <a:t>Imagine a conveyor belt running parallel to the sequence you’re processing. </a:t>
            </a:r>
          </a:p>
          <a:p>
            <a:r>
              <a:rPr lang="en-US" dirty="0"/>
              <a:t>Information from the sequence can jump onto the conveyor belt at any point, be transported to a later </a:t>
            </a:r>
            <a:r>
              <a:rPr lang="en-US" dirty="0" err="1"/>
              <a:t>timestep</a:t>
            </a:r>
            <a:r>
              <a:rPr lang="en-US" dirty="0"/>
              <a:t>, and jump off, intact, when you need it. </a:t>
            </a:r>
          </a:p>
          <a:p>
            <a:r>
              <a:rPr lang="en-US" dirty="0"/>
              <a:t>This is essentially what LSTM does: it saves critical information for later, thus preventing older signals from gradually vanishing during processing.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440" y="4099833"/>
            <a:ext cx="6181120" cy="256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627"/>
          <a:stretch/>
        </p:blipFill>
        <p:spPr>
          <a:xfrm>
            <a:off x="1888333" y="3133725"/>
            <a:ext cx="5422106" cy="31877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59732" y="5019675"/>
            <a:ext cx="857250" cy="13017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48" b="22237"/>
          <a:stretch/>
        </p:blipFill>
        <p:spPr>
          <a:xfrm>
            <a:off x="3073369" y="1441207"/>
            <a:ext cx="2400302" cy="1543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79757" r="23814"/>
          <a:stretch/>
        </p:blipFill>
        <p:spPr>
          <a:xfrm>
            <a:off x="5473672" y="1876426"/>
            <a:ext cx="2525315" cy="5355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40507" y="89740"/>
            <a:ext cx="7758480" cy="1214418"/>
          </a:xfrm>
        </p:spPr>
        <p:txBody>
          <a:bodyPr>
            <a:noAutofit/>
          </a:bodyPr>
          <a:lstStyle/>
          <a:p>
            <a:r>
              <a:rPr lang="en-US" sz="2400" dirty="0"/>
              <a:t>The LSTM cell will be better able to remember a piece of information and keep it saved for many </a:t>
            </a:r>
            <a:r>
              <a:rPr lang="en-US" sz="2400" dirty="0" err="1"/>
              <a:t>timesteps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02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095500" cy="1325563"/>
          </a:xfrm>
        </p:spPr>
        <p:txBody>
          <a:bodyPr/>
          <a:lstStyle/>
          <a:p>
            <a:r>
              <a:rPr lang="en-US" dirty="0"/>
              <a:t>GRUs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Gated recurrent units (GRUs) are a gating mechanism in recurrent neural networks, introduced in 2014 by </a:t>
            </a:r>
            <a:r>
              <a:rPr lang="en-US" dirty="0" err="1"/>
              <a:t>Kyunghyun</a:t>
            </a:r>
            <a:r>
              <a:rPr lang="en-US" dirty="0"/>
              <a:t> Cho et al.</a:t>
            </a:r>
          </a:p>
          <a:p>
            <a:r>
              <a:rPr lang="en-US" dirty="0"/>
              <a:t>Their performance on some sequence data (speech signal modeling for instance) was found to be similar to that of long short-term memory (LSTM). </a:t>
            </a:r>
          </a:p>
          <a:p>
            <a:r>
              <a:rPr lang="en-US" dirty="0"/>
              <a:t>GRUs also exhibit better performance on smaller datasets.</a:t>
            </a:r>
          </a:p>
          <a:p>
            <a:r>
              <a:rPr lang="en-US" dirty="0"/>
              <a:t>They have fewer parameters than LSTM, as they lack an output gate and are cheaper to train</a:t>
            </a:r>
          </a:p>
          <a:p>
            <a:r>
              <a:rPr lang="en-US" dirty="0"/>
              <a:t>They are computationally cheaper to run in a model</a:t>
            </a:r>
          </a:p>
        </p:txBody>
      </p:sp>
      <p:pic>
        <p:nvPicPr>
          <p:cNvPr id="1026" name="Picture 2" descr="https://upload.wikimedia.org/wikipedia/commons/thumb/3/37/Gated_Recurrent_Unit%2C_base_type.svg/780px-Gated_Recurrent_Unit%2C_base_typ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171450"/>
            <a:ext cx="3308349" cy="165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362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5307654" y="-2210611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sp>
        <p:nvSpPr>
          <p:cNvPr id="4" name="TextBox 3"/>
          <p:cNvSpPr txBox="1"/>
          <p:nvPr/>
        </p:nvSpPr>
        <p:spPr>
          <a:xfrm>
            <a:off x="1160848" y="2393893"/>
            <a:ext cx="4124847" cy="3347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75" dirty="0">
                <a:latin typeface="Century Schoolbook" charset="0"/>
                <a:ea typeface="Century Schoolbook" charset="0"/>
                <a:cs typeface="Century Schoolbook" charset="0"/>
              </a:rPr>
              <a:t>Let’s look at a Speech recognition problem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04943" y="2763397"/>
            <a:ext cx="222368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entury Schoolbook" charset="0"/>
                <a:ea typeface="Century Schoolbook" charset="0"/>
                <a:cs typeface="Century Schoolbook" charset="0"/>
              </a:rPr>
              <a:t>The apple and pair salad.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04945" y="3159315"/>
            <a:ext cx="22557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Century Schoolbook" charset="0"/>
                <a:ea typeface="Century Schoolbook" charset="0"/>
                <a:cs typeface="Century Schoolbook" charset="0"/>
              </a:rPr>
              <a:t>The apple and pear salad.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1684515" y="4099840"/>
                <a:ext cx="3745449" cy="3347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pair salad</a:t>
                </a:r>
                <a14:m>
                  <m:oMath xmlns:m="http://schemas.openxmlformats.org/officeDocument/2006/math"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  <m:r>
                      <a:rPr lang="en-US" sz="1575" i="1" dirty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1.7</m:t>
                    </m:r>
                    <m:r>
                      <a:rPr lang="en-US" sz="1575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×</m:t>
                    </m:r>
                    <m:sSup>
                      <m:sSupPr>
                        <m:ctrlPr>
                          <a:rPr lang="en-US" sz="157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57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57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endParaRPr lang="en-US" sz="135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15" y="4099840"/>
                <a:ext cx="3745449" cy="334707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1684516" y="4530384"/>
                <a:ext cx="3601179" cy="3291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𝑃</m:t>
                    </m:r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</m:oMath>
                </a14:m>
                <a:r>
                  <a:rPr lang="en-US" sz="1350" dirty="0">
                    <a:latin typeface="Century Schoolbook" charset="0"/>
                    <a:ea typeface="Century Schoolbook" charset="0"/>
                    <a:cs typeface="Century Schoolbook" charset="0"/>
                  </a:rPr>
                  <a:t>The apple and pear salad</a:t>
                </a:r>
                <a14:m>
                  <m:oMath xmlns:m="http://schemas.openxmlformats.org/officeDocument/2006/math">
                    <m:r>
                      <a:rPr lang="en-US" sz="1575" i="1" dirty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)=</m:t>
                    </m:r>
                    <m:r>
                      <a:rPr lang="en-US" sz="1575" i="1" dirty="0">
                        <a:latin typeface="Cambria Math" panose="02040503050406030204" pitchFamily="18" charset="0"/>
                        <a:ea typeface="Century Schoolbook" charset="0"/>
                        <a:cs typeface="Century Schoolbook" charset="0"/>
                      </a:rPr>
                      <m:t>3.1</m:t>
                    </m:r>
                    <m:r>
                      <a:rPr lang="en-US" sz="135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entury Schoolbook" charset="0"/>
                      </a:rPr>
                      <m:t>×</m:t>
                    </m:r>
                    <m:sSup>
                      <m:sSupPr>
                        <m:ctrlPr>
                          <a:rPr lang="en-US" sz="135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35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</m:t>
                        </m:r>
                      </m:sup>
                    </m:sSup>
                  </m:oMath>
                </a14:m>
                <a:endParaRPr lang="en-US" sz="135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516" y="4530384"/>
                <a:ext cx="3601179" cy="329129"/>
              </a:xfrm>
              <a:prstGeom prst="rect">
                <a:avLst/>
              </a:prstGeom>
              <a:blipFill>
                <a:blip r:embed="rId3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521267" y="522477"/>
            <a:ext cx="7554026" cy="745629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RNNs/LSTMs</a:t>
            </a:r>
            <a:r>
              <a:rPr lang="en-US" sz="2100" dirty="0"/>
              <a:t> </a:t>
            </a:r>
            <a:r>
              <a:rPr lang="en-US" sz="2400" dirty="0"/>
              <a:t>are very well suited for language modelling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But, What is language modelling?</a:t>
            </a:r>
            <a:endParaRPr lang="en-US" sz="2100" dirty="0"/>
          </a:p>
        </p:txBody>
      </p:sp>
      <p:sp>
        <p:nvSpPr>
          <p:cNvPr id="6" name="TextBox 5"/>
          <p:cNvSpPr txBox="1"/>
          <p:nvPr/>
        </p:nvSpPr>
        <p:spPr>
          <a:xfrm>
            <a:off x="1163651" y="3522415"/>
            <a:ext cx="59836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A language model will be able to estimate the probability of a sequence of words coming from the modeled language: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9274" y="4494199"/>
            <a:ext cx="250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Larger value denotes bigger probability</a:t>
            </a:r>
          </a:p>
        </p:txBody>
      </p:sp>
      <p:cxnSp>
        <p:nvCxnSpPr>
          <p:cNvPr id="8" name="Straight Arrow Connector 7"/>
          <p:cNvCxnSpPr>
            <a:endCxn id="50" idx="3"/>
          </p:cNvCxnSpPr>
          <p:nvPr/>
        </p:nvCxnSpPr>
        <p:spPr>
          <a:xfrm flipH="1">
            <a:off x="5285695" y="4694948"/>
            <a:ext cx="82165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952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6225" y="266700"/>
            <a:ext cx="8113000" cy="857250"/>
          </a:xfrm>
        </p:spPr>
        <p:txBody>
          <a:bodyPr>
            <a:noAutofit/>
          </a:bodyPr>
          <a:lstStyle/>
          <a:p>
            <a:r>
              <a:rPr lang="en-NZ" sz="3200" dirty="0"/>
              <a:t>What can you do with an LSTM based RNN?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50" y="1514476"/>
            <a:ext cx="7658100" cy="800100"/>
          </a:xfrm>
        </p:spPr>
        <p:txBody>
          <a:bodyPr>
            <a:normAutofit lnSpcReduction="10000"/>
          </a:bodyPr>
          <a:lstStyle/>
          <a:p>
            <a:r>
              <a:rPr lang="en-NZ" dirty="0"/>
              <a:t>Predict the next step in a sequence</a:t>
            </a:r>
          </a:p>
          <a:p>
            <a:pPr lvl="1"/>
            <a:r>
              <a:rPr lang="en-NZ" dirty="0"/>
              <a:t>At a word or character level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25" y="2857501"/>
            <a:ext cx="5029200" cy="3036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97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46051"/>
            <a:ext cx="7886700" cy="558799"/>
          </a:xfrm>
        </p:spPr>
        <p:txBody>
          <a:bodyPr>
            <a:noAutofit/>
          </a:bodyPr>
          <a:lstStyle/>
          <a:p>
            <a:r>
              <a:rPr lang="en-NZ" sz="2400" dirty="0"/>
              <a:t>What can you do with an LSTM based RNN?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3" y="921542"/>
            <a:ext cx="7886700" cy="4351338"/>
          </a:xfrm>
        </p:spPr>
        <p:txBody>
          <a:bodyPr>
            <a:normAutofit/>
          </a:bodyPr>
          <a:lstStyle/>
          <a:p>
            <a:r>
              <a:rPr lang="en-NZ" sz="2000" dirty="0"/>
              <a:t>You can map sequences of arbitrary length to outputs of arbitrary length</a:t>
            </a:r>
          </a:p>
          <a:p>
            <a:pPr lvl="1"/>
            <a:r>
              <a:rPr lang="en-NZ" sz="1600" dirty="0"/>
              <a:t>Machine translation</a:t>
            </a: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84" y="3376918"/>
            <a:ext cx="3801131" cy="174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Brace 3"/>
          <p:cNvSpPr/>
          <p:nvPr/>
        </p:nvSpPr>
        <p:spPr>
          <a:xfrm rot="16200000">
            <a:off x="1415772" y="4601924"/>
            <a:ext cx="297927" cy="1248392"/>
          </a:xfrm>
          <a:prstGeom prst="leftBrac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 rot="16200000">
            <a:off x="2748217" y="4570261"/>
            <a:ext cx="276225" cy="1290019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8469" y="533724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4540" y="53068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26328"/>
          <a:stretch/>
        </p:blipFill>
        <p:spPr>
          <a:xfrm>
            <a:off x="4897170" y="3455216"/>
            <a:ext cx="4191290" cy="1760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4239" r="27252" b="83673"/>
          <a:stretch/>
        </p:blipFill>
        <p:spPr>
          <a:xfrm>
            <a:off x="2886329" y="1851728"/>
            <a:ext cx="2794346" cy="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1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The limitation of neural networks presented so 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627" y="2136851"/>
            <a:ext cx="7907948" cy="2863773"/>
          </a:xfrm>
        </p:spPr>
        <p:txBody>
          <a:bodyPr>
            <a:normAutofit fontScale="92500" lnSpcReduction="20000"/>
          </a:bodyPr>
          <a:lstStyle/>
          <a:p>
            <a:r>
              <a:rPr lang="en-NZ" dirty="0"/>
              <a:t>What happens when you have input sequences of varying length? Speech, text, etc.</a:t>
            </a:r>
          </a:p>
          <a:p>
            <a:pPr lvl="1"/>
            <a:r>
              <a:rPr lang="en-NZ" dirty="0"/>
              <a:t>i.e. data that unfolds over time</a:t>
            </a:r>
          </a:p>
          <a:p>
            <a:r>
              <a:rPr lang="en-US" dirty="0"/>
              <a:t>You want to exploit the temporal structure of the data</a:t>
            </a:r>
          </a:p>
          <a:p>
            <a:pPr lvl="1"/>
            <a:r>
              <a:rPr lang="en-NZ" dirty="0"/>
              <a:t>You want to make a decision about what has happened so far in the sequence</a:t>
            </a:r>
          </a:p>
          <a:p>
            <a:r>
              <a:rPr lang="en-US" dirty="0"/>
              <a:t>A major characteristic of all neural networks you’ve seen so far such as densely connected networks and convnets, is that they have no online memory. 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937" b="66639"/>
          <a:stretch/>
        </p:blipFill>
        <p:spPr>
          <a:xfrm>
            <a:off x="1681154" y="5825178"/>
            <a:ext cx="6035563" cy="3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6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160312"/>
            <a:ext cx="8472487" cy="506438"/>
          </a:xfrm>
        </p:spPr>
        <p:txBody>
          <a:bodyPr>
            <a:noAutofit/>
          </a:bodyPr>
          <a:lstStyle/>
          <a:p>
            <a:r>
              <a:rPr lang="en-US" sz="2400" dirty="0"/>
              <a:t>End to end training – neural encoder-decoder architectures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0201"/>
          <a:stretch/>
        </p:blipFill>
        <p:spPr>
          <a:xfrm>
            <a:off x="2486025" y="1002793"/>
            <a:ext cx="4617392" cy="17642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60" t="29301" r="210"/>
          <a:stretch/>
        </p:blipFill>
        <p:spPr>
          <a:xfrm>
            <a:off x="844794" y="3086100"/>
            <a:ext cx="7943370" cy="356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5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/>
              <a:t>Progress in machine translation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48" y="2057285"/>
            <a:ext cx="7616104" cy="42482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6E32EF-4C05-495E-96E7-7D0AE8C057A8}"/>
              </a:ext>
            </a:extLst>
          </p:cNvPr>
          <p:cNvCxnSpPr/>
          <p:nvPr/>
        </p:nvCxnSpPr>
        <p:spPr>
          <a:xfrm>
            <a:off x="330740" y="3608962"/>
            <a:ext cx="828796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070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65126"/>
            <a:ext cx="8267700" cy="634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21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What can you do with an LSTM based RNN?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113" y="1874044"/>
            <a:ext cx="8105774" cy="841478"/>
          </a:xfrm>
        </p:spPr>
        <p:txBody>
          <a:bodyPr>
            <a:noAutofit/>
          </a:bodyPr>
          <a:lstStyle/>
          <a:p>
            <a:r>
              <a:rPr lang="en-US" sz="1800" dirty="0"/>
              <a:t>LSTMs as generative models</a:t>
            </a:r>
          </a:p>
          <a:p>
            <a:r>
              <a:rPr lang="en-US" sz="1800" dirty="0"/>
              <a:t>You can build and train sequence-to-sequence neural network using LSTMs</a:t>
            </a:r>
          </a:p>
          <a:p>
            <a:r>
              <a:rPr lang="en-US" sz="1800" dirty="0"/>
              <a:t>Such models are useful for machine translation, parsers, music generation…</a:t>
            </a:r>
          </a:p>
          <a:p>
            <a:r>
              <a:rPr lang="en-US" sz="1800" dirty="0"/>
              <a:t>And as </a:t>
            </a:r>
            <a:r>
              <a:rPr lang="en-US" sz="1800" dirty="0" err="1">
                <a:solidFill>
                  <a:srgbClr val="FF0000"/>
                </a:solidFill>
              </a:rPr>
              <a:t>chatbots</a:t>
            </a:r>
            <a:r>
              <a:rPr lang="en-US" sz="1800" dirty="0">
                <a:solidFill>
                  <a:srgbClr val="FF0000"/>
                </a:solidFill>
              </a:rPr>
              <a:t> (conversational agents)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240" y="3710688"/>
            <a:ext cx="6324314" cy="314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47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/>
              <a:t>What can you do with an LSTM based RNN?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3450" y="1571626"/>
            <a:ext cx="6172200" cy="571500"/>
          </a:xfrm>
        </p:spPr>
        <p:txBody>
          <a:bodyPr/>
          <a:lstStyle/>
          <a:p>
            <a:r>
              <a:rPr lang="en-NZ" dirty="0"/>
              <a:t>Speech recognition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543175"/>
            <a:ext cx="6105525" cy="270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12" y="3676650"/>
            <a:ext cx="2062163" cy="11614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295525" y="4257355"/>
            <a:ext cx="4286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43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/>
              <a:t>What can you do with an LSTM based RNN?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824" y="1700543"/>
            <a:ext cx="7972425" cy="971550"/>
          </a:xfrm>
        </p:spPr>
        <p:txBody>
          <a:bodyPr/>
          <a:lstStyle/>
          <a:p>
            <a:r>
              <a:rPr lang="en-NZ" dirty="0"/>
              <a:t>Image captioning by combining a convolutional network with an RNN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1" y="3038804"/>
            <a:ext cx="6386413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6880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2400" dirty="0"/>
              <a:t>Image captioning</a:t>
            </a:r>
            <a:endParaRPr lang="en-US" sz="24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581150"/>
            <a:ext cx="8753475" cy="39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248151" y="6247583"/>
            <a:ext cx="157940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>
                <a:hlinkClick r:id="rId3"/>
              </a:rPr>
              <a:t>http://mscoco.org/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4766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178" y="357223"/>
            <a:ext cx="6814235" cy="745629"/>
          </a:xfrm>
        </p:spPr>
        <p:txBody>
          <a:bodyPr anchor="t"/>
          <a:lstStyle/>
          <a:p>
            <a:r>
              <a:rPr lang="en-US" dirty="0"/>
              <a:t>Examples of sequence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5307654" y="-2210611"/>
            <a:ext cx="18473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13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1201416" y="2527031"/>
            <a:ext cx="6466580" cy="530423"/>
            <a:chOff x="178994" y="2060516"/>
            <a:chExt cx="11496143" cy="942975"/>
          </a:xfrm>
        </p:grpSpPr>
        <p:sp>
          <p:nvSpPr>
            <p:cNvPr id="45" name="TextBox 44"/>
            <p:cNvSpPr txBox="1"/>
            <p:nvPr/>
          </p:nvSpPr>
          <p:spPr>
            <a:xfrm>
              <a:off x="178994" y="2323572"/>
              <a:ext cx="2796206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Music generation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2"/>
            <a:srcRect l="29075" t="63067" r="51253" b="29284"/>
            <a:stretch/>
          </p:blipFill>
          <p:spPr>
            <a:xfrm>
              <a:off x="8925760" y="2060516"/>
              <a:ext cx="2749377" cy="9429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5339503" y="2221208"/>
                  <a:ext cx="633223" cy="59503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575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∅</m:t>
                        </m:r>
                      </m:oMath>
                    </m:oMathPara>
                  </a14:m>
                  <a:endParaRPr lang="en-US" sz="788" dirty="0"/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9503" y="2221208"/>
                  <a:ext cx="633223" cy="59503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Straight Arrow Connector 64"/>
            <p:cNvCxnSpPr/>
            <p:nvPr/>
          </p:nvCxnSpPr>
          <p:spPr>
            <a:xfrm>
              <a:off x="7514169" y="2557647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1216550" y="1645651"/>
            <a:ext cx="7003058" cy="988517"/>
            <a:chOff x="178994" y="731501"/>
            <a:chExt cx="12449881" cy="1757363"/>
          </a:xfrm>
        </p:grpSpPr>
        <p:sp>
          <p:nvSpPr>
            <p:cNvPr id="9" name="TextBox 8"/>
            <p:cNvSpPr txBox="1"/>
            <p:nvPr/>
          </p:nvSpPr>
          <p:spPr>
            <a:xfrm>
              <a:off x="178994" y="1305849"/>
              <a:ext cx="2977515" cy="902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Speech recognition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4"/>
            <a:srcRect l="-1" t="24417" r="40431" b="17652"/>
            <a:stretch/>
          </p:blipFill>
          <p:spPr>
            <a:xfrm>
              <a:off x="4334377" y="731501"/>
              <a:ext cx="2589257" cy="175736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8452695" y="1167773"/>
              <a:ext cx="4176180" cy="779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“The quick brown fox jumped over the lazy dog.”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7514169" y="1521715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216550" y="3249776"/>
            <a:ext cx="6361282" cy="438582"/>
            <a:chOff x="178994" y="3037197"/>
            <a:chExt cx="11308945" cy="779701"/>
          </a:xfrm>
        </p:grpSpPr>
        <p:sp>
          <p:nvSpPr>
            <p:cNvPr id="67" name="TextBox 66"/>
            <p:cNvSpPr txBox="1"/>
            <p:nvPr/>
          </p:nvSpPr>
          <p:spPr>
            <a:xfrm>
              <a:off x="178994" y="3160306"/>
              <a:ext cx="375373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Sentiment classification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21858" y="3037197"/>
              <a:ext cx="3214300" cy="7797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“There is nothing to like in this movie.”</a:t>
              </a:r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>
              <a:off x="7514169" y="3399076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oup 75"/>
            <p:cNvGrpSpPr/>
            <p:nvPr/>
          </p:nvGrpSpPr>
          <p:grpSpPr>
            <a:xfrm>
              <a:off x="9182935" y="3266545"/>
              <a:ext cx="2305004" cy="377607"/>
              <a:chOff x="8533045" y="3242433"/>
              <a:chExt cx="2305004" cy="377607"/>
            </a:xfrm>
          </p:grpSpPr>
          <p:sp>
            <p:nvSpPr>
              <p:cNvPr id="71" name="5-Point Star 70"/>
              <p:cNvSpPr/>
              <p:nvPr/>
            </p:nvSpPr>
            <p:spPr>
              <a:xfrm>
                <a:off x="8533045" y="3247680"/>
                <a:ext cx="400050" cy="372303"/>
              </a:xfrm>
              <a:prstGeom prst="star5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2" name="5-Point Star 71"/>
              <p:cNvSpPr/>
              <p:nvPr/>
            </p:nvSpPr>
            <p:spPr>
              <a:xfrm>
                <a:off x="9009284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3" name="5-Point Star 72"/>
              <p:cNvSpPr/>
              <p:nvPr/>
            </p:nvSpPr>
            <p:spPr>
              <a:xfrm>
                <a:off x="9485522" y="3242434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4" name="5-Point Star 73"/>
              <p:cNvSpPr/>
              <p:nvPr/>
            </p:nvSpPr>
            <p:spPr>
              <a:xfrm>
                <a:off x="9961760" y="3247737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  <p:sp>
            <p:nvSpPr>
              <p:cNvPr id="75" name="5-Point Star 74"/>
              <p:cNvSpPr/>
              <p:nvPr/>
            </p:nvSpPr>
            <p:spPr>
              <a:xfrm>
                <a:off x="10437999" y="3242433"/>
                <a:ext cx="400050" cy="372303"/>
              </a:xfrm>
              <a:prstGeom prst="star5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13"/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1225130" y="3978798"/>
            <a:ext cx="6734991" cy="300082"/>
            <a:chOff x="184387" y="4018442"/>
            <a:chExt cx="11973316" cy="533479"/>
          </a:xfrm>
        </p:grpSpPr>
        <p:sp>
          <p:nvSpPr>
            <p:cNvPr id="77" name="TextBox 76"/>
            <p:cNvSpPr txBox="1"/>
            <p:nvPr/>
          </p:nvSpPr>
          <p:spPr>
            <a:xfrm>
              <a:off x="184387" y="4018442"/>
              <a:ext cx="3673939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DNA sequence analysis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979926" y="4068782"/>
              <a:ext cx="3548549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latin typeface="Century Schoolbook" charset="0"/>
                  <a:ea typeface="Century Schoolbook" charset="0"/>
                  <a:cs typeface="Century Schoolbook" charset="0"/>
                </a:rPr>
                <a:t>AGCCCCTGTGAGGAACTAG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7514169" y="4263561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8609154" y="4055128"/>
              <a:ext cx="3548549" cy="4412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  <a:r>
                <a:rPr lang="en-US" sz="1013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CCCCTGTGAGGAACT</a:t>
              </a:r>
              <a:r>
                <a:rPr lang="en-US" sz="1013" dirty="0">
                  <a:latin typeface="Century Schoolbook" charset="0"/>
                  <a:ea typeface="Century Schoolbook" charset="0"/>
                  <a:cs typeface="Century Schoolbook" charset="0"/>
                </a:rPr>
                <a:t>AG</a:t>
              </a: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248558" y="4568722"/>
            <a:ext cx="6669548" cy="444555"/>
            <a:chOff x="185066" y="4828043"/>
            <a:chExt cx="11856975" cy="790321"/>
          </a:xfrm>
        </p:grpSpPr>
        <p:sp>
          <p:nvSpPr>
            <p:cNvPr id="82" name="TextBox 81"/>
            <p:cNvSpPr txBox="1"/>
            <p:nvPr/>
          </p:nvSpPr>
          <p:spPr>
            <a:xfrm>
              <a:off x="185066" y="4838662"/>
              <a:ext cx="3223675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Machine translation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3887411" y="4828043"/>
              <a:ext cx="3483184" cy="77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Voulez-vous chanter avec moi?</a:t>
              </a: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>
              <a:off x="7514169" y="5086150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8558857" y="4838662"/>
              <a:ext cx="3483184" cy="77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Do you want to sing with me?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216550" y="5267418"/>
            <a:ext cx="6152171" cy="474963"/>
            <a:chOff x="182880" y="5535928"/>
            <a:chExt cx="10937191" cy="844378"/>
          </a:xfrm>
        </p:grpSpPr>
        <p:sp>
          <p:nvSpPr>
            <p:cNvPr id="86" name="TextBox 85"/>
            <p:cNvSpPr txBox="1"/>
            <p:nvPr/>
          </p:nvSpPr>
          <p:spPr>
            <a:xfrm>
              <a:off x="182880" y="5651581"/>
              <a:ext cx="3964618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Video activity recognition</a:t>
              </a: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4402334" y="5535928"/>
              <a:ext cx="2372797" cy="844378"/>
              <a:chOff x="4402334" y="5535928"/>
              <a:chExt cx="2372797" cy="844378"/>
            </a:xfrm>
          </p:grpSpPr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2334" y="5535929"/>
                <a:ext cx="553931" cy="844376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4572"/>
              <a:stretch/>
            </p:blipFill>
            <p:spPr>
              <a:xfrm>
                <a:off x="5622662" y="5535928"/>
                <a:ext cx="545607" cy="844377"/>
              </a:xfrm>
              <a:prstGeom prst="rect">
                <a:avLst/>
              </a:prstGeom>
            </p:spPr>
          </p:pic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21200" y="5535928"/>
                <a:ext cx="553931" cy="844377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1045" y="5535928"/>
                <a:ext cx="545606" cy="844378"/>
              </a:xfrm>
              <a:prstGeom prst="rect">
                <a:avLst/>
              </a:prstGeom>
            </p:spPr>
          </p:pic>
        </p:grpSp>
        <p:cxnSp>
          <p:nvCxnSpPr>
            <p:cNvPr id="93" name="Straight Arrow Connector 92"/>
            <p:cNvCxnSpPr/>
            <p:nvPr/>
          </p:nvCxnSpPr>
          <p:spPr>
            <a:xfrm>
              <a:off x="7514169" y="5967598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/>
            <p:cNvSpPr txBox="1"/>
            <p:nvPr/>
          </p:nvSpPr>
          <p:spPr>
            <a:xfrm>
              <a:off x="9763003" y="5696415"/>
              <a:ext cx="1357068" cy="471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Running</a:t>
              </a: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1218735" y="6060843"/>
            <a:ext cx="6798393" cy="442924"/>
            <a:chOff x="347877" y="6357015"/>
            <a:chExt cx="12086032" cy="787421"/>
          </a:xfrm>
        </p:grpSpPr>
        <p:sp>
          <p:nvSpPr>
            <p:cNvPr id="95" name="TextBox 94"/>
            <p:cNvSpPr txBox="1"/>
            <p:nvPr/>
          </p:nvSpPr>
          <p:spPr>
            <a:xfrm>
              <a:off x="347877" y="6357015"/>
              <a:ext cx="3782231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>
                  <a:latin typeface="Century Schoolbook" charset="0"/>
                  <a:ea typeface="Century Schoolbook" charset="0"/>
                  <a:cs typeface="Century Schoolbook" charset="0"/>
                </a:rPr>
                <a:t>Name entity recognition</a:t>
              </a: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098666" y="6364734"/>
              <a:ext cx="3483188" cy="77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Yesterday, Harry Potter met Hermione Granger.</a:t>
              </a:r>
            </a:p>
          </p:txBody>
        </p:sp>
        <p:cxnSp>
          <p:nvCxnSpPr>
            <p:cNvPr id="97" name="Straight Arrow Connector 96"/>
            <p:cNvCxnSpPr/>
            <p:nvPr/>
          </p:nvCxnSpPr>
          <p:spPr>
            <a:xfrm>
              <a:off x="7679166" y="6626939"/>
              <a:ext cx="6224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>
              <a:off x="8999153" y="6364732"/>
              <a:ext cx="3434756" cy="77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Yesterday, </a:t>
              </a:r>
              <a:r>
                <a:rPr lang="en-US" sz="1125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Harry Potter  </a:t>
              </a:r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met </a:t>
              </a:r>
              <a:r>
                <a:rPr lang="en-US" sz="1125" dirty="0">
                  <a:solidFill>
                    <a:srgbClr val="FF0000"/>
                  </a:solidFill>
                  <a:latin typeface="Century Schoolbook" charset="0"/>
                  <a:ea typeface="Century Schoolbook" charset="0"/>
                  <a:cs typeface="Century Schoolbook" charset="0"/>
                </a:rPr>
                <a:t>Hermione Granger</a:t>
              </a:r>
              <a:r>
                <a:rPr lang="en-US" sz="1125" dirty="0">
                  <a:latin typeface="Century Schoolbook" charset="0"/>
                  <a:ea typeface="Century Schoolbook" charset="0"/>
                  <a:cs typeface="Century Schoolbook" charset="0"/>
                </a:rPr>
                <a:t>.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909023" y="1108935"/>
            <a:ext cx="746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Input Data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43879" y="1102852"/>
            <a:ext cx="746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/>
              <a:t>Output </a:t>
            </a:r>
            <a:r>
              <a:rPr lang="en-US" sz="135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275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Recurrent neural network (RNN)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232" y="1846200"/>
            <a:ext cx="5503618" cy="47450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recurrent neural network (RNN) processes sequences by iterating through the sequence elements and </a:t>
            </a:r>
            <a:r>
              <a:rPr lang="en-US" b="1" dirty="0"/>
              <a:t>maintaining a state </a:t>
            </a:r>
            <a:r>
              <a:rPr lang="en-US" dirty="0"/>
              <a:t>containing information relative to what it has seen so far. </a:t>
            </a:r>
          </a:p>
          <a:p>
            <a:r>
              <a:rPr lang="en-US" dirty="0"/>
              <a:t>In effect, an RNN is a type of neural network that has an internal loop</a:t>
            </a:r>
          </a:p>
          <a:p>
            <a:r>
              <a:rPr lang="en-US" dirty="0"/>
              <a:t>The state of the RNN is reset between processing two different, independent sequences (such as two different IMDB reviews), so you still consider one sequence a single data point: a single input to the network. </a:t>
            </a:r>
          </a:p>
          <a:p>
            <a:r>
              <a:rPr lang="en-US" dirty="0"/>
              <a:t>What changes is that this data point is no longer processed in a single step; rather, the network internally loops over sequence elements.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988" y="2816469"/>
            <a:ext cx="2629720" cy="21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15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Recurrent neural networks (RNNs)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8267700" cy="1751500"/>
          </a:xfrm>
        </p:spPr>
        <p:txBody>
          <a:bodyPr>
            <a:noAutofit/>
          </a:bodyPr>
          <a:lstStyle/>
          <a:p>
            <a:r>
              <a:rPr lang="en-NZ" sz="1600" dirty="0"/>
              <a:t>If you have a sequence of events, at each point in time you want to make a decision about what has happened so far in the sequence</a:t>
            </a:r>
          </a:p>
          <a:p>
            <a:r>
              <a:rPr lang="en-NZ" sz="1600" dirty="0"/>
              <a:t>You can use the same classifier at each point in time which simplifies things a lot</a:t>
            </a:r>
          </a:p>
          <a:p>
            <a:r>
              <a:rPr lang="en-NZ" sz="1600" dirty="0"/>
              <a:t>But since this is a sequence you also want to take into account the past</a:t>
            </a:r>
          </a:p>
          <a:p>
            <a:r>
              <a:rPr lang="en-NZ" sz="1600" dirty="0"/>
              <a:t>A natural thing to do is to use the state of the previous classifier as a summary of what has happened before </a:t>
            </a:r>
          </a:p>
          <a:p>
            <a:pPr lvl="1"/>
            <a:r>
              <a:rPr lang="en-NZ" sz="1200" dirty="0"/>
              <a:t>A part of a neural network that preserves some state across time steps is called a memory cell</a:t>
            </a:r>
          </a:p>
          <a:p>
            <a:r>
              <a:rPr lang="en-NZ" sz="1600" dirty="0"/>
              <a:t>This can be better understood if we unfold/unroll the graph of a RNN over time</a:t>
            </a: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4565522"/>
            <a:ext cx="6095522" cy="181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937857" y="6225505"/>
            <a:ext cx="7385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A5D0F0"/>
                </a:solidFill>
              </a:rPr>
              <a:t>input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1182" y="4415481"/>
            <a:ext cx="7385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>
                <a:solidFill>
                  <a:srgbClr val="DBACEE"/>
                </a:solidFill>
              </a:rPr>
              <a:t>output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269034" y="5470534"/>
                <a:ext cx="7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9034" y="5470534"/>
                <a:ext cx="738554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27323" y="4288523"/>
                <a:ext cx="27910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NZ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N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NZ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NZ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7323" y="4288523"/>
                <a:ext cx="2791084" cy="246221"/>
              </a:xfrm>
              <a:prstGeom prst="rect">
                <a:avLst/>
              </a:prstGeom>
              <a:blipFill>
                <a:blip r:embed="rId5"/>
                <a:stretch>
                  <a:fillRect l="-873" r="-1747" b="-3170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3374359" y="5661430"/>
            <a:ext cx="723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rgbClr val="00B050"/>
                </a:solidFill>
              </a:rPr>
              <a:t>State</a:t>
            </a:r>
            <a:endParaRPr lang="en-NZ" sz="1200" b="1" i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097709" y="5461009"/>
                <a:ext cx="7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709" y="5461009"/>
                <a:ext cx="738554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241498" y="5457472"/>
                <a:ext cx="73855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NZ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498" y="5457472"/>
                <a:ext cx="738554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032977" y="6228552"/>
            <a:ext cx="7385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solidFill>
                  <a:srgbClr val="A5D0F0"/>
                </a:solidFill>
              </a:rPr>
              <a:t>input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6302" y="4418528"/>
            <a:ext cx="73855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i="1" dirty="0">
                <a:solidFill>
                  <a:srgbClr val="DBACEE"/>
                </a:solidFill>
              </a:rPr>
              <a:t>output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574254" y="4984286"/>
            <a:ext cx="7233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solidFill>
                  <a:srgbClr val="00B050"/>
                </a:solidFill>
              </a:rPr>
              <a:t>State</a:t>
            </a:r>
            <a:endParaRPr lang="en-NZ" sz="1200" b="1" i="1" dirty="0">
              <a:solidFill>
                <a:srgbClr val="00B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5316" y="6484186"/>
            <a:ext cx="218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Folded RNN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7588" y="6500984"/>
            <a:ext cx="218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Unfolded RNN</a:t>
            </a:r>
          </a:p>
        </p:txBody>
      </p:sp>
    </p:spTree>
    <p:extLst>
      <p:ext uri="{BB962C8B-B14F-4D97-AF65-F5344CB8AC3E}">
        <p14:creationId xmlns:p14="http://schemas.microsoft.com/office/powerpoint/2010/main" val="3482445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RNNs are useful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1825625"/>
            <a:ext cx="5743575" cy="4351338"/>
          </a:xfrm>
        </p:spPr>
        <p:txBody>
          <a:bodyPr/>
          <a:lstStyle/>
          <a:p>
            <a:r>
              <a:rPr lang="en-US" dirty="0"/>
              <a:t>Time series modeling (“predicting the future”)</a:t>
            </a:r>
          </a:p>
          <a:p>
            <a:r>
              <a:rPr lang="en-US" dirty="0"/>
              <a:t>Time series classification</a:t>
            </a:r>
          </a:p>
          <a:p>
            <a:r>
              <a:rPr lang="en-US" dirty="0"/>
              <a:t>Anomaly detection in time series</a:t>
            </a:r>
          </a:p>
          <a:p>
            <a:r>
              <a:rPr lang="en-US" dirty="0"/>
              <a:t>Sequence labeling (such as identifying entities in sequences)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149900"/>
            <a:ext cx="2484649" cy="2108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9" y="2343150"/>
            <a:ext cx="2620196" cy="1669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71" y="4371757"/>
            <a:ext cx="3109912" cy="2324318"/>
          </a:xfrm>
          <a:prstGeom prst="rect">
            <a:avLst/>
          </a:prstGeom>
        </p:spPr>
      </p:pic>
      <p:pic>
        <p:nvPicPr>
          <p:cNvPr id="1026" name="Picture 2" descr="Image result for Speech Wave into transcrip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5023824"/>
            <a:ext cx="5447204" cy="155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36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" y="107952"/>
            <a:ext cx="7886700" cy="625474"/>
          </a:xfrm>
        </p:spPr>
        <p:txBody>
          <a:bodyPr>
            <a:noAutofit/>
          </a:bodyPr>
          <a:lstStyle/>
          <a:p>
            <a:r>
              <a:rPr lang="en-US" sz="2800" dirty="0"/>
              <a:t>RNN types classified by </a:t>
            </a:r>
            <a:r>
              <a:rPr lang="en-NZ" sz="2800" dirty="0"/>
              <a:t>Input and output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76300"/>
            <a:ext cx="6753225" cy="5838825"/>
          </a:xfrm>
        </p:spPr>
        <p:txBody>
          <a:bodyPr>
            <a:normAutofit fontScale="62500" lnSpcReduction="20000"/>
          </a:bodyPr>
          <a:lstStyle/>
          <a:p>
            <a:r>
              <a:rPr lang="en-NZ" dirty="0"/>
              <a:t>An RNN can simultaneously take a sequence of inputs and produce a sequence of outputs </a:t>
            </a:r>
          </a:p>
          <a:p>
            <a:pPr lvl="1"/>
            <a:r>
              <a:rPr lang="en-NZ" dirty="0"/>
              <a:t>For example, this type of network is useful for “</a:t>
            </a:r>
            <a:r>
              <a:rPr lang="en-NZ" i="1" dirty="0"/>
              <a:t>predicting” </a:t>
            </a:r>
            <a:r>
              <a:rPr lang="en-NZ" dirty="0"/>
              <a:t>time series such as stock prices: you feed it the prices over the last N days, and it must output the prices shifted by one day into the future (i.e., from N – 1 days ago to tomorrow).</a:t>
            </a:r>
          </a:p>
          <a:p>
            <a:pPr lvl="1"/>
            <a:endParaRPr lang="en-NZ" dirty="0"/>
          </a:p>
          <a:p>
            <a:r>
              <a:rPr lang="en-NZ" dirty="0"/>
              <a:t>Alternatively, you could feed the network a sequence of inputs, and ignore all outputs except for the last one, a sequence-to-vector network. </a:t>
            </a:r>
          </a:p>
          <a:p>
            <a:pPr lvl="1"/>
            <a:r>
              <a:rPr lang="en-NZ" dirty="0"/>
              <a:t>For example, you could feed the network a sequence of words corresponding to a movie review, and the network would output a sentiment score (e.g., from –1 [hate] to +1 [love]).</a:t>
            </a:r>
          </a:p>
          <a:p>
            <a:pPr lvl="1"/>
            <a:endParaRPr lang="en-NZ" dirty="0"/>
          </a:p>
          <a:p>
            <a:r>
              <a:rPr lang="en-NZ" dirty="0"/>
              <a:t>Conversely, you could feed the network a single input at the first time step (and zeros for all other time steps), and let it output a sequence (see the bottom-left network). This is a vector-to-sequence network. </a:t>
            </a:r>
          </a:p>
          <a:p>
            <a:pPr lvl="1"/>
            <a:r>
              <a:rPr lang="en-NZ" dirty="0"/>
              <a:t>For example, the input could be an image, and the output could be a caption for that image.</a:t>
            </a:r>
          </a:p>
          <a:p>
            <a:pPr lvl="1"/>
            <a:endParaRPr lang="en-NZ" dirty="0"/>
          </a:p>
          <a:p>
            <a:r>
              <a:rPr lang="en-NZ" dirty="0"/>
              <a:t>Lastly, you could have a sequence-to-vector network, called an encoder, followed by a vector-to-sequence network, called a decoder (see the bottom-right network). For example, this can be used for translating a sentence from one language to another.</a:t>
            </a:r>
          </a:p>
          <a:p>
            <a:pPr lvl="1"/>
            <a:r>
              <a:rPr lang="en-NZ" dirty="0"/>
              <a:t>You would feed the network a sentence in one language, the encoder would convert this sentence into a single vector representation, and then the decoder would decode this vector into a sentence in another language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53" y="665241"/>
            <a:ext cx="2070675" cy="1173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488" y="1954510"/>
            <a:ext cx="1991521" cy="15951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853" y="3665071"/>
            <a:ext cx="2012850" cy="13302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800" y="5200650"/>
            <a:ext cx="2322956" cy="14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22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63" y="378619"/>
            <a:ext cx="7405687" cy="831055"/>
          </a:xfrm>
        </p:spPr>
        <p:txBody>
          <a:bodyPr>
            <a:noAutofit/>
          </a:bodyPr>
          <a:lstStyle/>
          <a:p>
            <a:r>
              <a:rPr lang="en-US" sz="2400" dirty="0"/>
              <a:t>Forward propagation for a basic Recurrent Neural Network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365" y="2000524"/>
            <a:ext cx="6317564" cy="20436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04365" y="1557648"/>
            <a:ext cx="3429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350" dirty="0"/>
              <a:t>A basic RNN has the structure shown below: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752" y="4320835"/>
            <a:ext cx="6107512" cy="235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09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40" y="2806859"/>
            <a:ext cx="5746373" cy="2589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639" y="198553"/>
            <a:ext cx="5798329" cy="1875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21403" y="2511655"/>
            <a:ext cx="682018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The following figure describes the operations for a single time-step of an RNN cell:</a:t>
            </a:r>
          </a:p>
        </p:txBody>
      </p:sp>
      <p:sp>
        <p:nvSpPr>
          <p:cNvPr id="7" name="Rectangle 6"/>
          <p:cNvSpPr/>
          <p:nvPr/>
        </p:nvSpPr>
        <p:spPr>
          <a:xfrm>
            <a:off x="1221403" y="5308253"/>
            <a:ext cx="6820181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This will work well enough for some applications, but it suffers from vanishing gradient problems. So it works best when each output  </a:t>
            </a:r>
            <a:r>
              <a:rPr lang="en-US" sz="1350" dirty="0" err="1"/>
              <a:t>y</a:t>
            </a:r>
            <a:r>
              <a:rPr lang="en-US" sz="1350" baseline="30000" dirty="0" err="1"/>
              <a:t>⟨t</a:t>
            </a:r>
            <a:r>
              <a:rPr lang="en-US" sz="1350" baseline="30000" dirty="0"/>
              <a:t>⟩</a:t>
            </a:r>
            <a:r>
              <a:rPr lang="en-US" sz="1350" dirty="0"/>
              <a:t>  can be estimated using mainly "local" context (meaning information from inputs  </a:t>
            </a:r>
            <a:r>
              <a:rPr lang="en-US" sz="1350" dirty="0" err="1"/>
              <a:t>x</a:t>
            </a:r>
            <a:r>
              <a:rPr lang="en-US" sz="1350" baseline="30000" dirty="0" err="1"/>
              <a:t>⟨t</a:t>
            </a:r>
            <a:r>
              <a:rPr lang="en-US" sz="1350" baseline="30000" dirty="0"/>
              <a:t>′⟩</a:t>
            </a:r>
            <a:r>
              <a:rPr lang="en-US" sz="1350" dirty="0"/>
              <a:t>  where  t′  is not too far from  t).</a:t>
            </a:r>
          </a:p>
        </p:txBody>
      </p:sp>
    </p:spTree>
    <p:extLst>
      <p:ext uri="{BB962C8B-B14F-4D97-AF65-F5344CB8AC3E}">
        <p14:creationId xmlns:p14="http://schemas.microsoft.com/office/powerpoint/2010/main" val="2695144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</TotalTime>
  <Words>1875</Words>
  <Application>Microsoft Office PowerPoint</Application>
  <PresentationFormat>On-screen Show (4:3)</PresentationFormat>
  <Paragraphs>156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Century Schoolbook</vt:lpstr>
      <vt:lpstr>Office Theme</vt:lpstr>
      <vt:lpstr>Recurrent Neural Networks</vt:lpstr>
      <vt:lpstr>The limitation of neural networks presented so far</vt:lpstr>
      <vt:lpstr>Examples of sequence data</vt:lpstr>
      <vt:lpstr>Recurrent neural network (RNN)</vt:lpstr>
      <vt:lpstr>Recurrent neural networks (RNNs)</vt:lpstr>
      <vt:lpstr>RNNs are useful for</vt:lpstr>
      <vt:lpstr>RNN types classified by Input and output sequences</vt:lpstr>
      <vt:lpstr>Forward propagation for a basic Recurrent Neural Network</vt:lpstr>
      <vt:lpstr>RNN cell</vt:lpstr>
      <vt:lpstr>The big limitation of Recurrent neural networks (RNN)</vt:lpstr>
      <vt:lpstr>Vanishing gradients problem</vt:lpstr>
      <vt:lpstr>How to address vanishing gradients: LSTM (long short-term memory)</vt:lpstr>
      <vt:lpstr>LSTM are a simple model of memory</vt:lpstr>
      <vt:lpstr>LSTM</vt:lpstr>
      <vt:lpstr>The LSTM cell will be better able to remember a piece of information and keep it saved for many timesteps.</vt:lpstr>
      <vt:lpstr>GRUs</vt:lpstr>
      <vt:lpstr>PowerPoint Presentation</vt:lpstr>
      <vt:lpstr>What can you do with an LSTM based RNN?</vt:lpstr>
      <vt:lpstr>What can you do with an LSTM based RNN?</vt:lpstr>
      <vt:lpstr>End to end training – neural encoder-decoder architectures </vt:lpstr>
      <vt:lpstr>Progress in machine translation</vt:lpstr>
      <vt:lpstr>PowerPoint Presentation</vt:lpstr>
      <vt:lpstr>What can you do with an LSTM based RNN?</vt:lpstr>
      <vt:lpstr>What can you do with an LSTM based RNN?</vt:lpstr>
      <vt:lpstr>What can you do with an LSTM based RNN?</vt:lpstr>
      <vt:lpstr>Image captioning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Rozado</dc:creator>
  <cp:lastModifiedBy>David Rozado</cp:lastModifiedBy>
  <cp:revision>51</cp:revision>
  <dcterms:created xsi:type="dcterms:W3CDTF">2017-11-24T21:54:36Z</dcterms:created>
  <dcterms:modified xsi:type="dcterms:W3CDTF">2019-04-20T03:44:55Z</dcterms:modified>
</cp:coreProperties>
</file>